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2" d="100"/>
          <a:sy n="52" d="100"/>
        </p:scale>
        <p:origin x="81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AEB80B-C618-4B10-B916-13551C49038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BAC1D2-90C2-4F30-AE14-F652A6E2700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303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C1D2-90C2-4F30-AE14-F652A6E2700C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008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48C1C3-7057-491B-B917-7775B186B415}" type="datetimeFigureOut">
              <a:rPr lang="ar-IQ" smtClean="0"/>
              <a:t>10/05/1446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298EF2-5445-450F-8F0B-5FBC8EBF29D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07704" y="1556792"/>
            <a:ext cx="6172200" cy="1894362"/>
          </a:xfrm>
        </p:spPr>
        <p:txBody>
          <a:bodyPr>
            <a:normAutofit/>
          </a:bodyPr>
          <a:lstStyle/>
          <a:p>
            <a:r>
              <a:rPr lang="en-US" sz="4400" b="1" dirty="0">
                <a:cs typeface="+mn-cs"/>
              </a:rPr>
              <a:t>Vagal Indigestion</a:t>
            </a:r>
            <a:br>
              <a:rPr lang="en-US" sz="4400" dirty="0">
                <a:cs typeface="+mn-cs"/>
              </a:rPr>
            </a:br>
            <a:endParaRPr lang="ar-IQ" sz="4400" dirty="0"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 </a:t>
            </a:r>
          </a:p>
          <a:p>
            <a:r>
              <a:rPr lang="en-US" sz="2400" dirty="0"/>
              <a:t>Hussein </a:t>
            </a:r>
            <a:r>
              <a:rPr lang="en-US" sz="2400" dirty="0" err="1"/>
              <a:t>AlNaji</a:t>
            </a:r>
            <a:r>
              <a:rPr lang="en-US" sz="2400" dirty="0"/>
              <a:t>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84243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5972" y="764704"/>
            <a:ext cx="86985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Note:1 The most common predisposing cause of naturally occurring </a:t>
            </a:r>
            <a:r>
              <a:rPr lang="en-US" sz="2000" b="1" i="1" dirty="0" err="1">
                <a:effectLst/>
                <a:latin typeface="Times New Roman"/>
                <a:ea typeface="Calibri"/>
                <a:cs typeface="Arial"/>
              </a:rPr>
              <a:t>omasal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 transport failure (anterior or proximal functional stenosis) is TRP. Other causes of anterior functional stenosis include abscesses, adhesions, and local and diffuse peritonitis; hepatic abscesses; </a:t>
            </a:r>
            <a:r>
              <a:rPr lang="en-US" sz="2000" b="1" i="1" dirty="0" err="1">
                <a:effectLst/>
                <a:latin typeface="Times New Roman"/>
                <a:ea typeface="Calibri"/>
                <a:cs typeface="Arial"/>
              </a:rPr>
              <a:t>neoplasia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 of the </a:t>
            </a:r>
            <a:r>
              <a:rPr lang="en-US" sz="2000" b="1" i="1" dirty="0" err="1">
                <a:effectLst/>
                <a:latin typeface="Times New Roman"/>
                <a:ea typeface="Calibri"/>
                <a:cs typeface="Arial"/>
              </a:rPr>
              <a:t>ruminoreticular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 fold and esophageal groove; Foreign bodies that obstruct the </a:t>
            </a:r>
            <a:r>
              <a:rPr lang="en-US" sz="2000" b="1" i="1" dirty="0" err="1">
                <a:effectLst/>
                <a:latin typeface="Times New Roman"/>
                <a:ea typeface="Calibri"/>
                <a:cs typeface="Arial"/>
              </a:rPr>
              <a:t>reticuloomasal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 orifice.</a:t>
            </a:r>
          </a:p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Note2 :</a:t>
            </a:r>
            <a:r>
              <a:rPr lang="en-US" sz="1100" dirty="0">
                <a:effectLst/>
                <a:latin typeface="MinionPro-Regular"/>
                <a:ea typeface="Calibri"/>
                <a:cs typeface="MinionPro-Regular"/>
              </a:rPr>
              <a:t> 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A common predisposing cause of pyloric outflow failure syndrome is volvulus of the abomasum. Other </a:t>
            </a:r>
            <a:r>
              <a:rPr lang="en-US" sz="2000" b="1" i="1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 disturbances, including right and left displacements of the abomasum and </a:t>
            </a:r>
            <a:r>
              <a:rPr lang="en-US" sz="2000" b="1" i="1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 ulceration, can cause the disease as well</a:t>
            </a:r>
            <a:endParaRPr lang="en-US" sz="16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75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638" y="0"/>
            <a:ext cx="8998857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CLINICAL FINDINGS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Inappetence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for several days or complete anorexia with evidence of loss of BW.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i="1" dirty="0">
                <a:effectLst/>
                <a:latin typeface="Times New Roman"/>
                <a:ea typeface="Calibri"/>
                <a:cs typeface="Arial"/>
              </a:rPr>
              <a:t>An enlarged </a:t>
            </a:r>
            <a:r>
              <a:rPr lang="en-US" sz="2000" i="1" dirty="0" err="1">
                <a:effectLst/>
                <a:latin typeface="Times New Roman"/>
                <a:ea typeface="Calibri"/>
                <a:cs typeface="Arial"/>
              </a:rPr>
              <a:t>papple</a:t>
            </a:r>
            <a:r>
              <a:rPr lang="en-US" sz="2000" i="1" dirty="0">
                <a:effectLst/>
                <a:latin typeface="Times New Roman"/>
                <a:ea typeface="Calibri"/>
                <a:cs typeface="Arial"/>
              </a:rPr>
              <a:t>-shaped abdomen (pear-shaped on the right and apple shaped on the left) with or without bloat . The upper left abdomen is distended and the lower half of the abdomen is distended bilaterally. </a:t>
            </a:r>
            <a:endParaRPr lang="en-US" sz="2000" i="1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i="1" dirty="0">
                <a:effectLst/>
                <a:latin typeface="Times New Roman"/>
                <a:ea typeface="Calibri"/>
                <a:cs typeface="Arial"/>
              </a:rPr>
              <a:t>Dehydration and electrolyte imbalance with metabolic alkalosis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Enlarged rumen palpable on rectal examination.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Scant feces with an increase in undigested particles.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Enlarged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ingesta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-impacted or fluid distended abomasum palpable through right flank or on rectal examination Vital signs within the normal range.</a:t>
            </a:r>
            <a:r>
              <a:rPr lang="en-US" sz="2000" dirty="0">
                <a:ea typeface="Calibri"/>
                <a:cs typeface="Arial"/>
              </a:rPr>
              <a:t> 9- 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Inadequate response to treatment.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i="1" dirty="0" err="1">
                <a:effectLst/>
                <a:latin typeface="Times New Roman"/>
                <a:ea typeface="Calibri"/>
                <a:cs typeface="Arial"/>
              </a:rPr>
              <a:t>Hypermotility</a:t>
            </a:r>
            <a:r>
              <a:rPr lang="en-US" sz="2000" i="1" dirty="0">
                <a:effectLst/>
                <a:latin typeface="Times New Roman"/>
                <a:ea typeface="Calibri"/>
                <a:cs typeface="Arial"/>
              </a:rPr>
              <a:t> or </a:t>
            </a:r>
            <a:r>
              <a:rPr lang="en-US" sz="2000" i="1" dirty="0" err="1">
                <a:effectLst/>
                <a:latin typeface="Times New Roman"/>
                <a:ea typeface="Calibri"/>
                <a:cs typeface="Arial"/>
              </a:rPr>
              <a:t>hypomotility</a:t>
            </a:r>
            <a:r>
              <a:rPr lang="en-US" sz="2000" i="1" dirty="0">
                <a:effectLst/>
                <a:latin typeface="Times New Roman"/>
                <a:ea typeface="Calibri"/>
                <a:cs typeface="Arial"/>
              </a:rPr>
              <a:t> of the rumen and reticulum determined by </a:t>
            </a:r>
            <a:r>
              <a:rPr lang="en-US" sz="2000" b="1" i="1" dirty="0">
                <a:effectLst/>
                <a:latin typeface="Times New Roman"/>
                <a:ea typeface="Calibri"/>
                <a:cs typeface="Arial"/>
              </a:rPr>
              <a:t>auscultation or ultrasonography</a:t>
            </a:r>
            <a:r>
              <a:rPr lang="en-US" sz="2000" i="1" dirty="0">
                <a:effectLst/>
                <a:latin typeface="Times New Roman"/>
                <a:ea typeface="Calibri"/>
                <a:cs typeface="Arial"/>
              </a:rPr>
              <a:t>, respectively</a:t>
            </a:r>
            <a:endParaRPr lang="en-US" sz="2000" i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27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83671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Clinical Pathology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Hemoconcentration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,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Metabolic alkalosis with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hypochloremia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Hypokalemia.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Increased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ruminal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chloride levels.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84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Differential diagnosis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  <a:tabLst>
                <a:tab pos="1736090" algn="l"/>
              </a:tabLst>
            </a:pP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Ruminal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 distension with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hypermotility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: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indigestion of late pregnancy.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obstruction of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reticuloomasal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orifice.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b.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Ruminal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 distension with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atony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: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chronictraumatic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reticuloperitonitis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C.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 impaction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: 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impaction, dietary in origin.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D. </a:t>
            </a:r>
            <a:r>
              <a:rPr lang="en-US" sz="2400" b="1" i="1" dirty="0" err="1">
                <a:effectLst/>
                <a:latin typeface="Times New Roman"/>
                <a:ea typeface="Calibri"/>
                <a:cs typeface="Arial"/>
              </a:rPr>
              <a:t>Omasal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 impaction: </a:t>
            </a:r>
            <a:endParaRPr lang="en-US" sz="2400" b="1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phytobezoars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blocking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pylorus.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ulceration without melena.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10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320" y="116632"/>
            <a:ext cx="8916168" cy="658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TREATMENT</a:t>
            </a:r>
            <a:endParaRPr lang="en-US" sz="20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The prognosis in most cases in unfavorable.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Rumen Lavage</a:t>
            </a:r>
            <a:endParaRPr lang="en-US" sz="2000" dirty="0">
              <a:ea typeface="Calibri"/>
              <a:cs typeface="Arial"/>
            </a:endParaRPr>
          </a:p>
          <a:p>
            <a:pPr marL="45720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Rumen can be emptied using a large-diameter (25-mm inside diameter) stomach tube followed by flushing warm water into the rumen and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lavaging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it by gravity flow</a:t>
            </a: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2. Fluid and Electrolyte Therapy and Laxatives</a:t>
            </a:r>
            <a:endParaRPr lang="en-US" sz="2000" dirty="0">
              <a:ea typeface="Calibri"/>
              <a:cs typeface="Arial"/>
            </a:endParaRPr>
          </a:p>
          <a:p>
            <a:pPr marL="45720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Some cases respond beneficially following fluid and balanced electrolyte therapy for 3 days combined with the oral administration of mineral oil (5–10 L) daily for 3 days or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dioctyl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sodium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sulfosuccinate</a:t>
            </a: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3. </a:t>
            </a:r>
            <a:r>
              <a:rPr lang="en-US" sz="2000" b="1" dirty="0" err="1">
                <a:effectLst/>
                <a:latin typeface="Times New Roman"/>
                <a:ea typeface="Calibri"/>
                <a:cs typeface="Arial"/>
              </a:rPr>
              <a:t>Rumenotomy</a:t>
            </a:r>
            <a:endParaRPr lang="en-US" sz="2000" dirty="0">
              <a:ea typeface="Calibri"/>
              <a:cs typeface="Arial"/>
            </a:endParaRPr>
          </a:p>
          <a:p>
            <a:pPr marL="457200"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Rumenotomy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and emptying of the rumen is usually followed by slow recovery over a period of 7 to 10 days when there is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ruminal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hypermotility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83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ed cloak standing in a row of swords&#10;&#10;Description automatically generated">
            <a:extLst>
              <a:ext uri="{FF2B5EF4-FFF2-40B4-BE49-F238E27FC236}">
                <a16:creationId xmlns:a16="http://schemas.microsoft.com/office/drawing/2014/main" id="{5E0BFC50-4A98-9702-3008-FB55991BC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841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121B44-C2F2-5D08-AA25-2869BAB3A875}"/>
              </a:ext>
            </a:extLst>
          </p:cNvPr>
          <p:cNvSpPr txBox="1"/>
          <p:nvPr/>
        </p:nvSpPr>
        <p:spPr>
          <a:xfrm>
            <a:off x="6516216" y="260648"/>
            <a:ext cx="86409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508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124744"/>
            <a:ext cx="8568952" cy="34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Vagal indigestion syndrome (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vagus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indigestion,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Hoflund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syndrome) comprises a group of motor disturbances that hinder passage of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ingesta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from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reticulorumen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or abomasum or both.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name </a:t>
            </a:r>
            <a:r>
              <a:rPr lang="en-US" sz="2400" i="1" dirty="0" err="1">
                <a:effectLst/>
                <a:latin typeface="Times New Roman"/>
                <a:ea typeface="Calibri"/>
                <a:cs typeface="Arial"/>
              </a:rPr>
              <a:t>vagus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 indigestion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was introduced by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Hoflund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,  he defined four types of functional disturbance, with obstruction of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ingesta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flow at two sites: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8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851372"/>
            <a:ext cx="8640960" cy="50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1. </a:t>
            </a:r>
            <a:r>
              <a:rPr lang="en-US" sz="2400" i="1" dirty="0" err="1">
                <a:effectLst/>
                <a:latin typeface="Times New Roman"/>
                <a:ea typeface="Calibri"/>
                <a:cs typeface="Arial"/>
              </a:rPr>
              <a:t>Omasal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 transport failure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(anterior or proximal functional stenosis,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reticuloomasal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stenosis) impairs flow of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ingesta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through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reticuloomasal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orifice and occurs with (a)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atony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of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reticulorumen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(often associated with chronic recurrent bloat) or (b) normal to increased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ruminal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motility.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2. 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Pyloric outflow failure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(posterior or distal functional stenosis, pyloric stenosis) impairs flow through the pylorus and occurs (a) continuously or (b) in an intermittent, recurrent pattern (incompletely)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01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7768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8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1182" y="116632"/>
            <a:ext cx="892899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ETIOLOGY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etiology of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vagus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indigestion has been controversial but has been divided into 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two major subcategories of complications of traumatic </a:t>
            </a:r>
            <a:r>
              <a:rPr lang="en-US" sz="2400" i="1" dirty="0" err="1">
                <a:effectLst/>
                <a:latin typeface="Times New Roman"/>
                <a:ea typeface="Calibri"/>
                <a:cs typeface="Arial"/>
              </a:rPr>
              <a:t>reticuloperitonitis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: </a:t>
            </a: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vagal nerve injury and reticular adhesions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  <a:tabLst>
                <a:tab pos="173609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Other Causes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Fibropapillomas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of the </a:t>
            </a: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cardia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. 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impaction in sheep.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Indigestion of late pregnancy of cows.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1736090" algn="l"/>
              </a:tabLs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Peripheral nerve sheath tumors, such as a solitary </a:t>
            </a: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schwannoma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. 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r>
              <a:rPr lang="en-US" sz="2400" b="1" dirty="0">
                <a:effectLst/>
                <a:latin typeface="Times New Roman"/>
                <a:ea typeface="Calibri"/>
              </a:rPr>
              <a:t>5. A vagal indigestion–like syndrome may be a postsurgical complication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29302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2290445"/>
            <a:ext cx="3364804" cy="13150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Accumulation of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ingesta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in the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reticulorumen</a:t>
            </a:r>
            <a:endParaRPr lang="en-US" sz="2000" dirty="0">
              <a:effectLst/>
              <a:ea typeface="Calibri"/>
              <a:cs typeface="Arial"/>
            </a:endParaRPr>
          </a:p>
        </p:txBody>
      </p:sp>
      <p:sp>
        <p:nvSpPr>
          <p:cNvPr id="3" name="سهم إلى اليمين 2"/>
          <p:cNvSpPr/>
          <p:nvPr/>
        </p:nvSpPr>
        <p:spPr>
          <a:xfrm>
            <a:off x="3621404" y="2636912"/>
            <a:ext cx="734572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4" name="سهم إلى اليمين 3"/>
          <p:cNvSpPr/>
          <p:nvPr/>
        </p:nvSpPr>
        <p:spPr>
          <a:xfrm rot="5400000">
            <a:off x="6078772" y="3794434"/>
            <a:ext cx="648073" cy="63728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5" name="سهم إلى اليمين 4"/>
          <p:cNvSpPr/>
          <p:nvPr/>
        </p:nvSpPr>
        <p:spPr>
          <a:xfrm rot="10800000">
            <a:off x="3779912" y="4725142"/>
            <a:ext cx="720080" cy="5760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51520" y="4437112"/>
            <a:ext cx="3528391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characteristic signs: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inappetence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with gross distention of the rumen in the left flank.</a:t>
            </a:r>
            <a:endParaRPr lang="en-US" sz="2000" dirty="0">
              <a:effectLst/>
              <a:ea typeface="Calibri"/>
              <a:cs typeface="Arial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499993" y="4437112"/>
            <a:ext cx="3888432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Appetite diminishes as the rumen becomes overfilled</a:t>
            </a:r>
            <a:endParaRPr lang="en-US" sz="2000" dirty="0">
              <a:effectLst/>
              <a:ea typeface="Calibri"/>
              <a:cs typeface="Arial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355976" y="2290444"/>
            <a:ext cx="4032448" cy="14985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Distention of the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forestomachs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, the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omasum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and abomasum remain relatively empty</a:t>
            </a:r>
            <a:endParaRPr lang="en-US" sz="2000" dirty="0">
              <a:effectLst/>
              <a:ea typeface="Calibri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07504" y="43676"/>
            <a:ext cx="878497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FAILURE OF OMASAL TRANSPORT.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Failure of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omasal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transport with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hypermotility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rumen is the most common naturally occurring form of the disease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9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مين 1"/>
          <p:cNvSpPr/>
          <p:nvPr/>
        </p:nvSpPr>
        <p:spPr>
          <a:xfrm rot="10800000">
            <a:off x="4068446" y="4236185"/>
            <a:ext cx="719578" cy="6426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3" name="سهم إلى اليمين 2"/>
          <p:cNvSpPr/>
          <p:nvPr/>
        </p:nvSpPr>
        <p:spPr>
          <a:xfrm>
            <a:off x="4027170" y="1281490"/>
            <a:ext cx="760854" cy="6120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4" name="سهم إلى اليمين 3"/>
          <p:cNvSpPr/>
          <p:nvPr/>
        </p:nvSpPr>
        <p:spPr>
          <a:xfrm rot="5400000">
            <a:off x="1413232" y="119322"/>
            <a:ext cx="556896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5" name="سهم إلى اليمين 4"/>
          <p:cNvSpPr/>
          <p:nvPr/>
        </p:nvSpPr>
        <p:spPr>
          <a:xfrm rot="5400000">
            <a:off x="6243488" y="3269680"/>
            <a:ext cx="648074" cy="67868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05157" y="682104"/>
            <a:ext cx="3763288" cy="181079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The rumen assumes an L shape because the ventral sac occupies both the right and left ventral quadrants of the abdomen.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88024" y="427991"/>
            <a:ext cx="3888432" cy="28569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Characteristic abdominal contour often is called a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papple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” shape because the left side of the abdomen is distended and assumes the appearance of an apple, whereas the right side assumes the contour of a pear.</a:t>
            </a:r>
            <a:endParaRPr lang="en-US" sz="2000" dirty="0">
              <a:effectLst/>
              <a:ea typeface="Calibri"/>
              <a:cs typeface="Arial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5158" y="3429001"/>
            <a:ext cx="3763288" cy="24482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Affected animals often continue to drink water, but absorption from the rumen is poor, and the water accumulates in the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forestomach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while the animal becomes mildly dehydrated.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8024" y="3933058"/>
            <a:ext cx="3888432" cy="13681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Reduced fecal volume due to decrease the passage of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ingesta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b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394A97-56C4-901C-A0AA-EF2F5C535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89" y="0"/>
            <a:ext cx="5694711" cy="6826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F1FEC-782C-019B-3D30-52AD75ED32D5}"/>
              </a:ext>
            </a:extLst>
          </p:cNvPr>
          <p:cNvSpPr txBox="1"/>
          <p:nvPr/>
        </p:nvSpPr>
        <p:spPr>
          <a:xfrm>
            <a:off x="179512" y="116632"/>
            <a:ext cx="2880320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and C - Cattle with vagal indigestion showing bilateral abdominal distension and apple-pear abdominal contour. D - Schematic representation of the main finding found through rectal palpation in cattle with vagal indigestion. Source: Dirksen (1993)</a:t>
            </a:r>
          </a:p>
        </p:txBody>
      </p:sp>
    </p:spTree>
    <p:extLst>
      <p:ext uri="{BB962C8B-B14F-4D97-AF65-F5344CB8AC3E}">
        <p14:creationId xmlns:p14="http://schemas.microsoft.com/office/powerpoint/2010/main" val="33647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467544" y="4468884"/>
            <a:ext cx="3712703" cy="169641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Fecal production in these cases tends to be even less than with the anterior stenosis form of the syndrome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860032" y="2218690"/>
            <a:ext cx="3600400" cy="17143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causing the chloride content of the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ruminal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fluid to increase and motility are reduced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860032" y="4479928"/>
            <a:ext cx="3600400" cy="11497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cause both marked dehydration and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hypochloremic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metabolic alkalosis.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23528" y="2218690"/>
            <a:ext cx="3888431" cy="17143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Overfilling of the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forestomach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as a result of reflux of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ingesta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from the abomasum (internal vomiting) may.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سهم إلى اليمين 6"/>
          <p:cNvSpPr/>
          <p:nvPr/>
        </p:nvSpPr>
        <p:spPr>
          <a:xfrm rot="10800000">
            <a:off x="4211959" y="4725144"/>
            <a:ext cx="648073" cy="576064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 rot="5400000">
            <a:off x="6287344" y="3932414"/>
            <a:ext cx="560362" cy="53466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9" name="سهم إلى اليمين 8"/>
          <p:cNvSpPr/>
          <p:nvPr/>
        </p:nvSpPr>
        <p:spPr>
          <a:xfrm>
            <a:off x="4211959" y="2812864"/>
            <a:ext cx="648073" cy="59327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7768" y="160545"/>
            <a:ext cx="874846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Pyloric Outflow Failure.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Failure of pyloric outflow (posterior or distal functional stenosis) causes accumulation of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ingesta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abomasum and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omasum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Advanced stages of this form of the syndrome also display gross distention of the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reticulorumen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64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950</Words>
  <Application>Microsoft Office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Schoolbook</vt:lpstr>
      <vt:lpstr>MinionPro-Regular</vt:lpstr>
      <vt:lpstr>Times New Roman</vt:lpstr>
      <vt:lpstr>Wingdings</vt:lpstr>
      <vt:lpstr>Wingdings 2</vt:lpstr>
      <vt:lpstr>مشربية</vt:lpstr>
      <vt:lpstr>Vagal Indigestion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Vagal Indigestion</dc:title>
  <dc:creator>Maher</dc:creator>
  <cp:lastModifiedBy>MA19557</cp:lastModifiedBy>
  <cp:revision>7</cp:revision>
  <dcterms:created xsi:type="dcterms:W3CDTF">2017-12-11T20:19:50Z</dcterms:created>
  <dcterms:modified xsi:type="dcterms:W3CDTF">2024-11-11T20:06:37Z</dcterms:modified>
</cp:coreProperties>
</file>